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4"/>
  </p:notesMasterIdLst>
  <p:handoutMasterIdLst>
    <p:handoutMasterId r:id="rId15"/>
  </p:handoutMasterIdLst>
  <p:sldIdLst>
    <p:sldId id="268" r:id="rId5"/>
    <p:sldId id="281" r:id="rId6"/>
    <p:sldId id="283" r:id="rId7"/>
    <p:sldId id="272" r:id="rId8"/>
    <p:sldId id="285" r:id="rId9"/>
    <p:sldId id="282" r:id="rId10"/>
    <p:sldId id="284" r:id="rId11"/>
    <p:sldId id="286" r:id="rId12"/>
    <p:sldId id="287" r:id="rId13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F5331"/>
    <a:srgbClr val="B88318"/>
    <a:srgbClr val="8B774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E8384-C49D-4BB0-B8DF-E9953CCE34A2}" type="datetimeFigureOut">
              <a:rPr lang="en-US" smtClean="0"/>
              <a:pPr/>
              <a:t>5/31/2020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ECA7A-26B8-4B03-B4D5-22BFF17764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22636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D8176FF-F5B4-4D45-8779-9F0F455743E8}" type="datetimeFigureOut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2F7FBCA-4BE8-4FB5-91BD-69C6AC6BDB5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123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F7FBCA-4BE8-4FB5-91BD-69C6AC6BDB5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70879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60ADF3C0-B1FB-42DC-B478-AF84C3CE5C3C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DA58D-CE36-42FB-A681-D4975774D88C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E26B-855B-4DB6-BFA6-A35E4D51FCF3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DD5F4-8AF8-46B9-B655-FECF27EF63FD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9408-9C27-42D0-A3E3-2484768A8F22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C33F-8D7B-46CC-9F59-1A17976147CE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2513A-523B-4CD2-9C8B-D457F28F4ABD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48E7-81A7-49BE-B31E-01672C55CDBE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8A03C-BA82-4F79-A730-B582D55F1D51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17FC7-A8BD-4D51-8A8C-57C129BB2ED5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B8F2-452F-47BB-A0B0-A22052EA7BBF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A4FA73F-E3AE-4666-833E-DAC3CC7447FA}" type="datetime1">
              <a:rPr lang="en-US" smtClean="0"/>
              <a:pPr/>
              <a:t>5/31/2020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VPmEj435FunAbdnsK7Lk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ezi.com/view/VPmEj435FunAbdnsK7Lk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padlet.com/medicinskeskolebiblioteka/ii60e2odr69us77x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se up of pages of a book">
            <a:extLst>
              <a:ext uri="{FF2B5EF4-FFF2-40B4-BE49-F238E27FC236}">
                <a16:creationId xmlns=""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0" y="138282"/>
            <a:ext cx="12142237" cy="638008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036424"/>
            <a:ext cx="4817878" cy="1894114"/>
          </a:xfrm>
        </p:spPr>
        <p:txBody>
          <a:bodyPr>
            <a:normAutofit fontScale="92500"/>
          </a:bodyPr>
          <a:lstStyle/>
          <a:p>
            <a:r>
              <a:rPr lang="sr-Cyrl-RS" dirty="0" smtClean="0">
                <a:solidFill>
                  <a:schemeClr val="bg2"/>
                </a:solidFill>
              </a:rPr>
              <a:t>Наставник: Слађана Лукић Бундало</a:t>
            </a:r>
          </a:p>
          <a:p>
            <a:r>
              <a:rPr lang="sr-Cyrl-RS" dirty="0" smtClean="0">
                <a:solidFill>
                  <a:schemeClr val="bg2"/>
                </a:solidFill>
              </a:rPr>
              <a:t>Учесници</a:t>
            </a:r>
            <a:r>
              <a:rPr lang="sr-Cyrl-RS" smtClean="0">
                <a:solidFill>
                  <a:schemeClr val="bg2"/>
                </a:solidFill>
              </a:rPr>
              <a:t>: ученици </a:t>
            </a:r>
            <a:r>
              <a:rPr lang="sr-Cyrl-RS" dirty="0" smtClean="0">
                <a:solidFill>
                  <a:schemeClr val="bg2"/>
                </a:solidFill>
              </a:rPr>
              <a:t>одељења 2/13 (масери) и 2/14 (здравствени неговатељи) Медицинске школе „Београд“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50323" y="824266"/>
            <a:ext cx="4293185" cy="2402259"/>
          </a:xfrm>
        </p:spPr>
        <p:txBody>
          <a:bodyPr>
            <a:noAutofit/>
          </a:bodyPr>
          <a:lstStyle/>
          <a:p>
            <a:r>
              <a:rPr lang="sr-Cyrl-RS" sz="6000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Лаза Лазаревић</a:t>
            </a:r>
            <a:r>
              <a:rPr lang="sr-Cyrl-RS" sz="600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RS" sz="600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RS" sz="600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Ветар</a:t>
            </a:r>
            <a:endParaRPr lang="en-US" sz="6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664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aza-lazarevic ma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30291" cy="46373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5874" y="0"/>
            <a:ext cx="6753499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Наставна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јединица: Лаза Лазаревић „Ветар“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Тип часа: обрада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Разред: други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Облик рада: фронтални, индивидуални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Методе рада: монолошка, дијалошка, аудио-визуелна, рад на тексту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Наставна средства: рачунар, мобилни телефон, телевизор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Корелација: стручни предмети, информатика, историја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Међупредметне компетенције: дигитална компетенција, естетичка компетенција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09896" y="5447211"/>
            <a:ext cx="105025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Циљ: ученици ће се упознати са животом и делом Лазе Лазаревића (уз посебни осврт на његов рад као лекара) </a:t>
            </a:r>
            <a:r>
              <a:rPr lang="sr-Cyrl-RS" sz="2000" smtClean="0">
                <a:latin typeface="Times New Roman" pitchFamily="18" charset="0"/>
                <a:cs typeface="Times New Roman" pitchFamily="18" charset="0"/>
              </a:rPr>
              <a:t>и са психолошком приповетком као књижевном врстом.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960" y="431483"/>
            <a:ext cx="9607323" cy="546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54034" y="6139543"/>
            <a:ext cx="8399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Из прези-презентације: </a:t>
            </a:r>
            <a:r>
              <a:rPr lang="en-US" dirty="0" smtClean="0">
                <a:hlinkClick r:id="rId3"/>
              </a:rPr>
              <a:t>https://prezi.com/view/VPmEj435FunAbdnsK7Lk/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5543" y="930075"/>
            <a:ext cx="4480560" cy="4251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r-Cyrl-RS" sz="2600" b="1" dirty="0" smtClean="0">
                <a:latin typeface="Times New Roman" pitchFamily="18" charset="0"/>
                <a:cs typeface="Times New Roman" pitchFamily="18" charset="0"/>
              </a:rPr>
              <a:t>Активности наставника: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упућује ученике на доступан материјал (представа ЈДП-а на њиховом јутјуб каналу, предавање на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РТС-планети);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израђује презентацију у апликацији прези, поставља питања </a:t>
            </a:r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и задатке;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smtClean="0">
                <a:latin typeface="Times New Roman" pitchFamily="18" charset="0"/>
                <a:cs typeface="Times New Roman" pitchFamily="18" charset="0"/>
              </a:rPr>
              <a:t>модерира дискусију;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исправља и вреднује предате задатке.</a:t>
            </a:r>
          </a:p>
          <a:p>
            <a:endParaRPr lang="sr-Cyrl-RS" sz="24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6540" y="844731"/>
            <a:ext cx="4480560" cy="409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RS" sz="2400" b="1" dirty="0" smtClean="0">
                <a:latin typeface="Times New Roman" pitchFamily="18" charset="0"/>
                <a:cs typeface="Times New Roman" pitchFamily="18" charset="0"/>
              </a:rPr>
              <a:t>Активности ученика: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читају 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интерпретирају текст;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гледају представу и предавање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РТС;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проучавају презентацију;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износе своје ставове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кроз дискусију;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одговарају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на питања;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креативно приступају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градиву и пишу своју верзију психолошке приповетке.</a:t>
            </a:r>
          </a:p>
        </p:txBody>
      </p:sp>
    </p:spTree>
    <p:extLst>
      <p:ext uri="{BB962C8B-B14F-4D97-AF65-F5344CB8AC3E}">
        <p14:creationId xmlns:p14="http://schemas.microsoft.com/office/powerpoint/2010/main" xmlns="" val="20201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98821" y="182879"/>
            <a:ext cx="86386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Исходи – Ученик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познаје ауторе дела из обавезног школског програма и локализује их у контекст стваралачког опуса и 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књижевноисторијски контекст;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 уочава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примерима аргументује основне поетичке, језичке, естетске и структурне особине књижевних дела из обавезне школске лектире;</a:t>
            </a:r>
          </a:p>
        </p:txBody>
      </p:sp>
      <p:pic>
        <p:nvPicPr>
          <p:cNvPr id="6" name="Picture 5" descr="Screenshot_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020" y="353569"/>
            <a:ext cx="1676400" cy="274319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9450" y="3537284"/>
            <a:ext cx="106799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анализира </a:t>
            </a:r>
            <a:r>
              <a:rPr lang="ru-RU" sz="2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издвојене проблеме у књижевном делу и уме да их аргументује примарним текстом;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јасно структурира усмено или писмено излагање на дату тему из књижевности (повезује делове на одговарајући начин, разликује битно од небитног и држи се основне теме);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саставља једноставнији текст користећи се описом, приповедањем и излагањем (експозицијом).</a:t>
            </a:r>
            <a:endParaRPr lang="ru-RU" sz="2400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209392" y="126124"/>
            <a:ext cx="701160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Ученицима је као увод у дело Лазе Лазаревића послужило заједничко гледање представе „Швабица”, коју је преко јутјуба приказало Југословенско драмско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позориште. Будући да „Швабица” није у програму, ово је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ваннаставна активност. </a:t>
            </a:r>
          </a:p>
          <a:p>
            <a:endParaRPr lang="sr-Cyrl-R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Будући да је ученицима ових усмерења у програму цела приповетка, а не одломак, упућени су на сајт Антологија српске књижевности, где могу пронаћи изабране приповетке Лазе Лазаревића и других класика српске књижевности.  </a:t>
            </a:r>
            <a:endParaRPr lang="ru-RU" sz="2000" dirty="0" smtClean="0"/>
          </a:p>
        </p:txBody>
      </p:sp>
      <p:pic>
        <p:nvPicPr>
          <p:cNvPr id="5" name="Picture 4" descr="Screenshot_2.png"/>
          <p:cNvPicPr>
            <a:picLocks noChangeAspect="1"/>
          </p:cNvPicPr>
          <p:nvPr/>
        </p:nvPicPr>
        <p:blipFill rotWithShape="1">
          <a:blip r:embed="rId2"/>
          <a:srcRect t="1559"/>
          <a:stretch/>
        </p:blipFill>
        <p:spPr>
          <a:xfrm>
            <a:off x="629737" y="264994"/>
            <a:ext cx="3453531" cy="25006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9452" y="2988446"/>
            <a:ext cx="107115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Сви линкови и материјал постављени су у гугл учионици, која је служила као платформа за комуникацију са ученицима. </a:t>
            </a: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почетку часа, ученици су погледали презентацију коју је припремио наставник: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https://prezi.com/view/VPmEj435FunAbdnsK7Lk/</a:t>
            </a:r>
            <a:r>
              <a:rPr lang="sr-Cyrl-R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R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r-Cyrl-RS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Највећи изазов у овом облику рада је омогућити да се ученицима не наметне наставникова интерпретација дела, већ да се одржи дијалошки метод при анализи. На заказаном часу на гугл учионици ученици су писали о свом утиску о приповеци, објашњавали своје схватање мотивације ликова и њихове карактеризације. У дискусији се издвојило као доминантно схватање да је основна тема приповетке однос Јанка и манипулативне мајке, па су добили задатак да одговоре на теме: 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Јанко – човек без своје воље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Загонетка лика Јанкове мајке</a:t>
            </a:r>
            <a:r>
              <a:rPr lang="sr-Cyrl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696" y="535578"/>
            <a:ext cx="10928065" cy="612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53544" y="274320"/>
            <a:ext cx="7132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Ученици су потом добили задатак да погледају час посвећен </a:t>
            </a:r>
            <a:r>
              <a:rPr lang="sr-Cyrl-R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приповеци „Ветар“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РТС Планета и на основу наше анализе у стриму и овог предавања одговоре на питања постављена у презентацији. </a:t>
            </a:r>
            <a:endParaRPr lang="ru-RU" sz="20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55446" y="2288534"/>
            <a:ext cx="51075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 дела српског реализма придружен је креативан изазов за ученике. Ученици су добили задатак да стварају властита књижевна дела, инспирисани делима Глишића, Нушића, Домановића, Лазаревића и Војислава Илића. Њихово стваралаштво је објављено на платформи падлет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https://padlet.com/medicinskeskolebiblioteka/ii60e2odr69us77x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shot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446" y="267374"/>
            <a:ext cx="3050276" cy="1783495"/>
          </a:xfrm>
          <a:prstGeom prst="rect">
            <a:avLst/>
          </a:prstGeom>
        </p:spPr>
      </p:pic>
      <p:pic>
        <p:nvPicPr>
          <p:cNvPr id="8" name="Picture 7" descr="Screenshot_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835" y="1778387"/>
            <a:ext cx="5869266" cy="33724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5446" y="5388521"/>
            <a:ext cx="1070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Лазаревић је послужио ученицима као инспирација да се поиграју мотивацијом и излагањем Јанка, у облику прозе љубитеља дела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fanfiction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sr-Cyrl-RS" sz="2000" smtClean="0">
                <a:latin typeface="Times New Roman" pitchFamily="18" charset="0"/>
                <a:cs typeface="Times New Roman" pitchFamily="18" charset="0"/>
              </a:rPr>
              <a:t>: Како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би гласио почетак приповетке да је Јанко свестан </a:t>
            </a:r>
            <a:r>
              <a:rPr lang="sr-Cyrl-RS" sz="2000" smtClean="0">
                <a:latin typeface="Times New Roman" pitchFamily="18" charset="0"/>
                <a:cs typeface="Times New Roman" pitchFamily="18" charset="0"/>
              </a:rPr>
              <a:t>мајчине манипулативности? </a:t>
            </a:r>
            <a:r>
              <a:rPr lang="sr-Cyrl-RS" sz="2000" dirty="0" smtClean="0">
                <a:latin typeface="Times New Roman" pitchFamily="18" charset="0"/>
                <a:cs typeface="Times New Roman" pitchFamily="18" charset="0"/>
              </a:rPr>
              <a:t>Такође, могли су написати властиту причу у којој би описали ситуацију када су вербалне и невербалне поруке биле супротстављене.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705394"/>
          </a:xfrm>
        </p:spPr>
        <p:txBody>
          <a:bodyPr>
            <a:normAutofit/>
          </a:bodyPr>
          <a:lstStyle/>
          <a:p>
            <a:r>
              <a:rPr lang="sr-Cyrl-RS" sz="3200" dirty="0" smtClean="0">
                <a:latin typeface="Times New Roman" pitchFamily="18" charset="0"/>
                <a:cs typeface="Times New Roman" pitchFamily="18" charset="0"/>
              </a:rPr>
              <a:t>Вредновање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560786"/>
            <a:ext cx="8595360" cy="4619351"/>
          </a:xfrm>
        </p:spPr>
        <p:txBody>
          <a:bodyPr>
            <a:normAutofit/>
          </a:bodyPr>
          <a:lstStyle/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Ученицима се нарочито допала прези-презентација, асоцирала их је на мапе ума. Сматрају да ће лакше уочити шта је битно у наставној јединици. </a:t>
            </a:r>
          </a:p>
          <a:p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Креативан изазов се показао за већину превише захтеван. Пошто је захтев био да се напише само један креативан рад инспирисан српским реалистима, већина се одлучила за Глишића (фолклорна фантастика –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Предање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из мог краја) или Војислава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Илића (оригинална песма инспирисана мотивима природе или смрти).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Но, неколико радова који су одговарали на ову тему били </a:t>
            </a:r>
            <a:r>
              <a:rPr lang="sr-Cyrl-RS" sz="2400" dirty="0">
                <a:latin typeface="Times New Roman" pitchFamily="18" charset="0"/>
                <a:cs typeface="Times New Roman" pitchFamily="18" charset="0"/>
              </a:rPr>
              <a:t>су врло </a:t>
            </a:r>
            <a:r>
              <a:rPr lang="sr-Cyrl-RS" sz="2400" dirty="0" smtClean="0">
                <a:latin typeface="Times New Roman" pitchFamily="18" charset="0"/>
                <a:cs typeface="Times New Roman" pitchFamily="18" charset="0"/>
              </a:rPr>
              <a:t>занимљиви.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16c05727-aa75-4e4a-9b5f-8a80a1165891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71af3243-3dd4-4a8d-8c0d-dd76da1f02a5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View design</Template>
  <TotalTime>0</TotalTime>
  <Words>730</Words>
  <Application>Microsoft Office PowerPoint</Application>
  <PresentationFormat>Custom</PresentationFormat>
  <Paragraphs>54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View</vt:lpstr>
      <vt:lpstr>Лаза Лазаревић Ветар</vt:lpstr>
      <vt:lpstr>Slide 2</vt:lpstr>
      <vt:lpstr>Slide 3</vt:lpstr>
      <vt:lpstr>Slide 4</vt:lpstr>
      <vt:lpstr>Slide 5</vt:lpstr>
      <vt:lpstr>Slide 6</vt:lpstr>
      <vt:lpstr>Slide 7</vt:lpstr>
      <vt:lpstr>Slide 8</vt:lpstr>
      <vt:lpstr>Вредновање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2020-05-30T11:13:37Z</dcterms:created>
  <dcterms:modified xsi:type="dcterms:W3CDTF">2020-05-31T21:42:28Z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